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76" r:id="rId2"/>
    <p:sldId id="277" r:id="rId3"/>
    <p:sldId id="278" r:id="rId4"/>
    <p:sldId id="279" r:id="rId5"/>
    <p:sldId id="280" r:id="rId6"/>
    <p:sldId id="281" r:id="rId7"/>
    <p:sldId id="282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83" r:id="rId16"/>
    <p:sldId id="284" r:id="rId17"/>
    <p:sldId id="285" r:id="rId18"/>
  </p:sldIdLst>
  <p:sldSz cx="9721850" cy="6840538"/>
  <p:notesSz cx="7086600" cy="102235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BDE1"/>
    <a:srgbClr val="1FD3F7"/>
    <a:srgbClr val="28BFEE"/>
    <a:srgbClr val="27A8EF"/>
    <a:srgbClr val="5F5F5F"/>
    <a:srgbClr val="4D4D4D"/>
    <a:srgbClr val="333333"/>
    <a:srgbClr val="3737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69" autoAdjust="0"/>
    <p:restoredTop sz="94622" autoAdjust="0"/>
  </p:normalViewPr>
  <p:slideViewPr>
    <p:cSldViewPr snapToGrid="0">
      <p:cViewPr varScale="1">
        <p:scale>
          <a:sx n="60" d="100"/>
          <a:sy n="60" d="100"/>
        </p:scale>
        <p:origin x="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15C36B12-F460-4A89-B4ED-4D346CBB325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DC0AE57C-E2D9-4A30-BC22-8079674036C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16375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algn="r"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72F60E67-5C82-47AF-99B7-43F1E1B3AAA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B469A68F-9FE6-4E5C-9BAC-C0B29DDE33AB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16375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algn="r" defTabSz="989013">
              <a:defRPr sz="1300"/>
            </a:lvl1pPr>
          </a:lstStyle>
          <a:p>
            <a:fld id="{DE949BC0-6845-4045-A78B-1EB4ACED58F8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6.PNG>
</file>

<file path=ppt/media/image19.PNG>
</file>

<file path=ppt/media/image2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0E109827-B71A-47A5-888B-2FADEE84F96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1F2DED82-1F65-45D1-A55C-389ACC7CE17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016375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algn="r"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3AE57F64-103E-4EBA-8529-6D5CD5ACD7F3}"/>
              </a:ext>
            </a:extLst>
          </p:cNvPr>
          <p:cNvSpPr>
            <a:spLocks noChangeArrowheads="1" noTextEdit="1"/>
          </p:cNvSpPr>
          <p:nvPr>
            <p:ph type="sldImg" idx="2"/>
          </p:nvPr>
        </p:nvSpPr>
        <p:spPr bwMode="auto">
          <a:xfrm>
            <a:off x="819150" y="766763"/>
            <a:ext cx="5448300" cy="38338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FF2E56A4-4895-4E92-BB0C-482795B9162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473075" y="4856163"/>
            <a:ext cx="6219825" cy="1233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C737C95C-61F4-410D-AA31-B969BD54878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680D3793-2515-4CF4-BDA8-B70CC199A3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16375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algn="r" defTabSz="989013">
              <a:defRPr sz="1300"/>
            </a:lvl1pPr>
          </a:lstStyle>
          <a:p>
            <a:fld id="{6A4FEC86-0054-4A7E-91D5-AFA0A95C5ADD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0F1B8EFC-7493-4E4E-A9E0-7332196A50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5E7B273-29A5-4ED1-BDBD-13E8B3D44DAF}" type="slidenum">
              <a:rPr lang="de-DE" altLang="de-DE" sz="1300"/>
              <a:pPr eaLnBrk="1" hangingPunct="1"/>
              <a:t>1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D09682E-301F-43E4-9AE7-2B94CD81ABE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75524250-9E36-459C-8DE8-0422BBC088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8267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10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016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11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107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12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4293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13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3836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14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0329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15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8406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16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r>
              <a:rPr lang="de-DE" altLang="de-DE" dirty="0">
                <a:latin typeface="Arial" panose="020B0604020202020204" pitchFamily="34" charset="0"/>
              </a:rPr>
              <a:t>Referenzen für Bilder?</a:t>
            </a:r>
          </a:p>
        </p:txBody>
      </p:sp>
    </p:spTree>
    <p:extLst>
      <p:ext uri="{BB962C8B-B14F-4D97-AF65-F5344CB8AC3E}">
        <p14:creationId xmlns:p14="http://schemas.microsoft.com/office/powerpoint/2010/main" val="1157092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0F1B8EFC-7493-4E4E-A9E0-7332196A50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5E7B273-29A5-4ED1-BDBD-13E8B3D44DAF}" type="slidenum">
              <a:rPr lang="de-DE" altLang="de-DE" sz="1300"/>
              <a:pPr eaLnBrk="1" hangingPunct="1"/>
              <a:t>2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D09682E-301F-43E4-9AE7-2B94CD81ABE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75524250-9E36-459C-8DE8-0422BBC088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244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0F1B8EFC-7493-4E4E-A9E0-7332196A50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5E7B273-29A5-4ED1-BDBD-13E8B3D44DAF}" type="slidenum">
              <a:rPr lang="de-DE" altLang="de-DE" sz="1300"/>
              <a:pPr eaLnBrk="1" hangingPunct="1"/>
              <a:t>3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D09682E-301F-43E4-9AE7-2B94CD81ABE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75524250-9E36-459C-8DE8-0422BBC088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68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0F1B8EFC-7493-4E4E-A9E0-7332196A50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5E7B273-29A5-4ED1-BDBD-13E8B3D44DAF}" type="slidenum">
              <a:rPr lang="de-DE" altLang="de-DE" sz="1300"/>
              <a:pPr eaLnBrk="1" hangingPunct="1"/>
              <a:t>4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D09682E-301F-43E4-9AE7-2B94CD81ABE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75524250-9E36-459C-8DE8-0422BBC088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15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0F1B8EFC-7493-4E4E-A9E0-7332196A50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5E7B273-29A5-4ED1-BDBD-13E8B3D44DAF}" type="slidenum">
              <a:rPr lang="de-DE" altLang="de-DE" sz="1300"/>
              <a:pPr eaLnBrk="1" hangingPunct="1"/>
              <a:t>5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D09682E-301F-43E4-9AE7-2B94CD81ABE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75524250-9E36-459C-8DE8-0422BBC088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396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0F1B8EFC-7493-4E4E-A9E0-7332196A50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5E7B273-29A5-4ED1-BDBD-13E8B3D44DAF}" type="slidenum">
              <a:rPr lang="de-DE" altLang="de-DE" sz="1300"/>
              <a:pPr eaLnBrk="1" hangingPunct="1"/>
              <a:t>6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D09682E-301F-43E4-9AE7-2B94CD81ABE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75524250-9E36-459C-8DE8-0422BBC088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69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0F1B8EFC-7493-4E4E-A9E0-7332196A50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5E7B273-29A5-4ED1-BDBD-13E8B3D44DAF}" type="slidenum">
              <a:rPr lang="de-DE" altLang="de-DE" sz="1300"/>
              <a:pPr eaLnBrk="1" hangingPunct="1"/>
              <a:t>7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D09682E-301F-43E4-9AE7-2B94CD81ABE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75524250-9E36-459C-8DE8-0422BBC088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808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8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9816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9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100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28663" y="2125663"/>
            <a:ext cx="8264525" cy="1465262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458913" y="3876675"/>
            <a:ext cx="6804025" cy="17478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Rectangle 52">
            <a:extLst>
              <a:ext uri="{FF2B5EF4-FFF2-40B4-BE49-F238E27FC236}">
                <a16:creationId xmlns:a16="http://schemas.microsoft.com/office/drawing/2014/main" id="{EE8DB6C7-003B-4F30-A5FA-1397F2B6717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5" name="Rectangle 53">
            <a:extLst>
              <a:ext uri="{FF2B5EF4-FFF2-40B4-BE49-F238E27FC236}">
                <a16:creationId xmlns:a16="http://schemas.microsoft.com/office/drawing/2014/main" id="{38A7BF75-1992-46F3-B605-805F1106253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</p:spTree>
    <p:extLst>
      <p:ext uri="{BB962C8B-B14F-4D97-AF65-F5344CB8AC3E}">
        <p14:creationId xmlns:p14="http://schemas.microsoft.com/office/powerpoint/2010/main" val="3294267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85775" y="1595438"/>
            <a:ext cx="8750300" cy="4514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>
            <a:extLst>
              <a:ext uri="{FF2B5EF4-FFF2-40B4-BE49-F238E27FC236}">
                <a16:creationId xmlns:a16="http://schemas.microsoft.com/office/drawing/2014/main" id="{A801AC77-4129-4D5C-B3CD-493F99B842D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5" name="Rectangle 53">
            <a:extLst>
              <a:ext uri="{FF2B5EF4-FFF2-40B4-BE49-F238E27FC236}">
                <a16:creationId xmlns:a16="http://schemas.microsoft.com/office/drawing/2014/main" id="{9D72DDF5-1159-47D9-ABE9-A525FD0A863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</p:spTree>
    <p:extLst>
      <p:ext uri="{BB962C8B-B14F-4D97-AF65-F5344CB8AC3E}">
        <p14:creationId xmlns:p14="http://schemas.microsoft.com/office/powerpoint/2010/main" val="3878762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048500" y="274638"/>
            <a:ext cx="2187575" cy="5835650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85775" y="274638"/>
            <a:ext cx="6410325" cy="58356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>
            <a:extLst>
              <a:ext uri="{FF2B5EF4-FFF2-40B4-BE49-F238E27FC236}">
                <a16:creationId xmlns:a16="http://schemas.microsoft.com/office/drawing/2014/main" id="{211551B9-27F2-41C0-988D-7855410C0D4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5" name="Rectangle 53">
            <a:extLst>
              <a:ext uri="{FF2B5EF4-FFF2-40B4-BE49-F238E27FC236}">
                <a16:creationId xmlns:a16="http://schemas.microsoft.com/office/drawing/2014/main" id="{529C88F6-B6A4-4238-B4E8-8CC1D00C295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</p:spTree>
    <p:extLst>
      <p:ext uri="{BB962C8B-B14F-4D97-AF65-F5344CB8AC3E}">
        <p14:creationId xmlns:p14="http://schemas.microsoft.com/office/powerpoint/2010/main" val="274747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5775" y="1595438"/>
            <a:ext cx="8750300" cy="45148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>
            <a:extLst>
              <a:ext uri="{FF2B5EF4-FFF2-40B4-BE49-F238E27FC236}">
                <a16:creationId xmlns:a16="http://schemas.microsoft.com/office/drawing/2014/main" id="{37247674-1C69-4DB4-8832-E6AF6CA362D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5" name="Rectangle 53">
            <a:extLst>
              <a:ext uri="{FF2B5EF4-FFF2-40B4-BE49-F238E27FC236}">
                <a16:creationId xmlns:a16="http://schemas.microsoft.com/office/drawing/2014/main" id="{2023130C-9A35-422A-9AA6-3EE752B7931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</p:spTree>
    <p:extLst>
      <p:ext uri="{BB962C8B-B14F-4D97-AF65-F5344CB8AC3E}">
        <p14:creationId xmlns:p14="http://schemas.microsoft.com/office/powerpoint/2010/main" val="286881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68350" y="4395788"/>
            <a:ext cx="8262938" cy="135890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68350" y="2898775"/>
            <a:ext cx="8262938" cy="149701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Rectangle 52">
            <a:extLst>
              <a:ext uri="{FF2B5EF4-FFF2-40B4-BE49-F238E27FC236}">
                <a16:creationId xmlns:a16="http://schemas.microsoft.com/office/drawing/2014/main" id="{EC9F9E95-AAE2-434F-BFF8-DB00AD0F39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5" name="Rectangle 53">
            <a:extLst>
              <a:ext uri="{FF2B5EF4-FFF2-40B4-BE49-F238E27FC236}">
                <a16:creationId xmlns:a16="http://schemas.microsoft.com/office/drawing/2014/main" id="{68FE41C9-B383-4D86-99C0-A14FCF34FD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</p:spTree>
    <p:extLst>
      <p:ext uri="{BB962C8B-B14F-4D97-AF65-F5344CB8AC3E}">
        <p14:creationId xmlns:p14="http://schemas.microsoft.com/office/powerpoint/2010/main" val="3031278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85775" y="1595438"/>
            <a:ext cx="4298950" cy="451485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937125" y="1595438"/>
            <a:ext cx="4298950" cy="451485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52">
            <a:extLst>
              <a:ext uri="{FF2B5EF4-FFF2-40B4-BE49-F238E27FC236}">
                <a16:creationId xmlns:a16="http://schemas.microsoft.com/office/drawing/2014/main" id="{B96F57B3-FDB4-4FE7-ACB5-D94F3D9C2AE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6" name="Rectangle 53">
            <a:extLst>
              <a:ext uri="{FF2B5EF4-FFF2-40B4-BE49-F238E27FC236}">
                <a16:creationId xmlns:a16="http://schemas.microsoft.com/office/drawing/2014/main" id="{E2F10A9C-A4C9-49A5-91FE-F576BA65D09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</p:spTree>
    <p:extLst>
      <p:ext uri="{BB962C8B-B14F-4D97-AF65-F5344CB8AC3E}">
        <p14:creationId xmlns:p14="http://schemas.microsoft.com/office/powerpoint/2010/main" val="3651082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85775" y="1531938"/>
            <a:ext cx="4295775" cy="6381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85775" y="2170113"/>
            <a:ext cx="4295775" cy="39401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938713" y="1531938"/>
            <a:ext cx="4297362" cy="6381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938713" y="2170113"/>
            <a:ext cx="4297362" cy="39401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52">
            <a:extLst>
              <a:ext uri="{FF2B5EF4-FFF2-40B4-BE49-F238E27FC236}">
                <a16:creationId xmlns:a16="http://schemas.microsoft.com/office/drawing/2014/main" id="{5E54EA56-CE3E-4EDC-8002-C2BEDD0666C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8" name="Rectangle 53">
            <a:extLst>
              <a:ext uri="{FF2B5EF4-FFF2-40B4-BE49-F238E27FC236}">
                <a16:creationId xmlns:a16="http://schemas.microsoft.com/office/drawing/2014/main" id="{C3680094-2D96-4042-95CE-85671EA9B7E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</p:spTree>
    <p:extLst>
      <p:ext uri="{BB962C8B-B14F-4D97-AF65-F5344CB8AC3E}">
        <p14:creationId xmlns:p14="http://schemas.microsoft.com/office/powerpoint/2010/main" val="25159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Rectangle 52">
            <a:extLst>
              <a:ext uri="{FF2B5EF4-FFF2-40B4-BE49-F238E27FC236}">
                <a16:creationId xmlns:a16="http://schemas.microsoft.com/office/drawing/2014/main" id="{0323A73D-3A26-4EF8-B982-6487DF92F96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4" name="Rectangle 53">
            <a:extLst>
              <a:ext uri="{FF2B5EF4-FFF2-40B4-BE49-F238E27FC236}">
                <a16:creationId xmlns:a16="http://schemas.microsoft.com/office/drawing/2014/main" id="{6E40BB4D-44A0-4FEE-A4D7-B492D0D43D6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</p:spTree>
    <p:extLst>
      <p:ext uri="{BB962C8B-B14F-4D97-AF65-F5344CB8AC3E}">
        <p14:creationId xmlns:p14="http://schemas.microsoft.com/office/powerpoint/2010/main" val="4115556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2">
            <a:extLst>
              <a:ext uri="{FF2B5EF4-FFF2-40B4-BE49-F238E27FC236}">
                <a16:creationId xmlns:a16="http://schemas.microsoft.com/office/drawing/2014/main" id="{8F5B14AD-7681-4278-A142-471C4312873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3" name="Rectangle 53">
            <a:extLst>
              <a:ext uri="{FF2B5EF4-FFF2-40B4-BE49-F238E27FC236}">
                <a16:creationId xmlns:a16="http://schemas.microsoft.com/office/drawing/2014/main" id="{F196399F-3930-438F-A91C-681ED0B16B8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</p:spTree>
    <p:extLst>
      <p:ext uri="{BB962C8B-B14F-4D97-AF65-F5344CB8AC3E}">
        <p14:creationId xmlns:p14="http://schemas.microsoft.com/office/powerpoint/2010/main" val="3664294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3050"/>
            <a:ext cx="3198813" cy="1158875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00475" y="273050"/>
            <a:ext cx="5435600" cy="583723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85775" y="1431925"/>
            <a:ext cx="3198813" cy="4678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Rectangle 52">
            <a:extLst>
              <a:ext uri="{FF2B5EF4-FFF2-40B4-BE49-F238E27FC236}">
                <a16:creationId xmlns:a16="http://schemas.microsoft.com/office/drawing/2014/main" id="{90F35A6C-1BDC-4DE0-AF2A-6DA0CF125DD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6" name="Rectangle 53">
            <a:extLst>
              <a:ext uri="{FF2B5EF4-FFF2-40B4-BE49-F238E27FC236}">
                <a16:creationId xmlns:a16="http://schemas.microsoft.com/office/drawing/2014/main" id="{8687431A-7E85-42E4-A8BA-9A0A3FCFA6F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</p:spTree>
    <p:extLst>
      <p:ext uri="{BB962C8B-B14F-4D97-AF65-F5344CB8AC3E}">
        <p14:creationId xmlns:p14="http://schemas.microsoft.com/office/powerpoint/2010/main" val="3785365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05000" y="4787900"/>
            <a:ext cx="5834063" cy="5651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05000" y="611188"/>
            <a:ext cx="5834063" cy="4103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05000" y="5353050"/>
            <a:ext cx="5834063" cy="803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Rectangle 52">
            <a:extLst>
              <a:ext uri="{FF2B5EF4-FFF2-40B4-BE49-F238E27FC236}">
                <a16:creationId xmlns:a16="http://schemas.microsoft.com/office/drawing/2014/main" id="{98841FE9-E531-4019-B030-F9F1B000975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6" name="Rectangle 53">
            <a:extLst>
              <a:ext uri="{FF2B5EF4-FFF2-40B4-BE49-F238E27FC236}">
                <a16:creationId xmlns:a16="http://schemas.microsoft.com/office/drawing/2014/main" id="{99249E20-4D8F-4C10-8235-66188818F95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</p:spTree>
    <p:extLst>
      <p:ext uri="{BB962C8B-B14F-4D97-AF65-F5344CB8AC3E}">
        <p14:creationId xmlns:p14="http://schemas.microsoft.com/office/powerpoint/2010/main" val="3719613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2" descr="Folie_US10_R3">
            <a:extLst>
              <a:ext uri="{FF2B5EF4-FFF2-40B4-BE49-F238E27FC236}">
                <a16:creationId xmlns:a16="http://schemas.microsoft.com/office/drawing/2014/main" id="{5DD99A9C-E791-46F2-A5A9-8C6A1DD2F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9500"/>
            <a:ext cx="271463" cy="576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18" descr="pixel_trans">
            <a:extLst>
              <a:ext uri="{FF2B5EF4-FFF2-40B4-BE49-F238E27FC236}">
                <a16:creationId xmlns:a16="http://schemas.microsoft.com/office/drawing/2014/main" id="{0623B636-CD9F-4F29-8C27-F5B15D1AE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238500"/>
            <a:ext cx="11112" cy="1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76" name="Rectangle 52">
            <a:extLst>
              <a:ext uri="{FF2B5EF4-FFF2-40B4-BE49-F238E27FC236}">
                <a16:creationId xmlns:a16="http://schemas.microsoft.com/office/drawing/2014/main" id="{641E0BE7-1357-4623-8433-CAB3A088D0F9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90575" y="6478588"/>
            <a:ext cx="3846513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0" rIns="90334" bIns="45167" numCol="1" anchor="t" anchorCtr="0" compatLnSpc="1">
            <a:prstTxWarp prst="textNoShape">
              <a:avLst/>
            </a:prstTxWarp>
          </a:bodyPr>
          <a:lstStyle>
            <a:lvl1pPr defTabSz="903288">
              <a:defRPr sz="1400" smtClean="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r>
              <a:rPr lang="de-DE"/>
              <a:t>Datum</a:t>
            </a:r>
          </a:p>
        </p:txBody>
      </p:sp>
      <p:sp>
        <p:nvSpPr>
          <p:cNvPr id="1077" name="Rectangle 53">
            <a:extLst>
              <a:ext uri="{FF2B5EF4-FFF2-40B4-BE49-F238E27FC236}">
                <a16:creationId xmlns:a16="http://schemas.microsoft.com/office/drawing/2014/main" id="{06949463-C242-490C-836F-1B8F44E895B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965700" y="6478588"/>
            <a:ext cx="3959225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45167" numCol="1" anchor="t" anchorCtr="0" compatLnSpc="1">
            <a:prstTxWarp prst="textNoShape">
              <a:avLst/>
            </a:prstTxWarp>
          </a:bodyPr>
          <a:lstStyle>
            <a:lvl1pPr algn="r" defTabSz="903288">
              <a:defRPr sz="1400" smtClean="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r>
              <a:rPr lang="de-DE"/>
              <a:t>Referent</a:t>
            </a:r>
          </a:p>
        </p:txBody>
      </p:sp>
      <p:pic>
        <p:nvPicPr>
          <p:cNvPr id="1030" name="Picture 70" descr="Folie_US10_R1nat">
            <a:extLst>
              <a:ext uri="{FF2B5EF4-FFF2-40B4-BE49-F238E27FC236}">
                <a16:creationId xmlns:a16="http://schemas.microsoft.com/office/drawing/2014/main" id="{05A34A0E-7139-4DE6-BF62-F99078B91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0"/>
            <a:ext cx="890905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1" descr="Folie_US10_R2">
            <a:extLst>
              <a:ext uri="{FF2B5EF4-FFF2-40B4-BE49-F238E27FC236}">
                <a16:creationId xmlns:a16="http://schemas.microsoft.com/office/drawing/2014/main" id="{D7157EB0-919F-4E97-9E23-F6C59C1EC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1213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7" name="Text Box 63">
            <a:extLst>
              <a:ext uri="{FF2B5EF4-FFF2-40B4-BE49-F238E27FC236}">
                <a16:creationId xmlns:a16="http://schemas.microsoft.com/office/drawing/2014/main" id="{B81A4B4C-63CD-432C-9D05-DB299F23E177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2563019" y="3559969"/>
            <a:ext cx="53625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334" tIns="45167" rIns="90334" bIns="45167">
            <a:spAutoFit/>
          </a:bodyPr>
          <a:lstStyle>
            <a:lvl1pPr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452438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903288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355725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1806575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2637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7209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1781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6353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de-DE" sz="1800" b="1" dirty="0">
                <a:solidFill>
                  <a:schemeClr val="bg1"/>
                </a:solidFill>
                <a:latin typeface="Arial" charset="0"/>
              </a:rPr>
              <a:t>www.vis.uni-stuttgart.de</a:t>
            </a:r>
          </a:p>
        </p:txBody>
      </p:sp>
      <p:pic>
        <p:nvPicPr>
          <p:cNvPr id="1033" name="Picture 73" descr="C:\Users\haagfn.VISUS\Documents\Organisation\VISLogo\VISLogoWhite.png">
            <a:extLst>
              <a:ext uri="{FF2B5EF4-FFF2-40B4-BE49-F238E27FC236}">
                <a16:creationId xmlns:a16="http://schemas.microsoft.com/office/drawing/2014/main" id="{979029FE-5714-47D0-9473-7C9CCB6A3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438" y="42863"/>
            <a:ext cx="811212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/>
  <p:txStyles>
    <p:titleStyle>
      <a:lvl1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+mj-lt"/>
          <a:ea typeface="+mj-ea"/>
          <a:cs typeface="+mj-cs"/>
        </a:defRPr>
      </a:lvl1pPr>
      <a:lvl2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2pPr>
      <a:lvl3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3pPr>
      <a:lvl4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4pPr>
      <a:lvl5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5pPr>
      <a:lvl6pPr marL="4572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6pPr>
      <a:lvl7pPr marL="9144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7pPr>
      <a:lvl8pPr marL="13716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8pPr>
      <a:lvl9pPr marL="18288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9pPr>
    </p:titleStyle>
    <p:bodyStyle>
      <a:lvl1pPr marL="338138" indent="-338138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Font typeface="Wingdings" panose="05000000000000000000" pitchFamily="2" charset="2"/>
        <a:buChar char="Ø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33425" indent="-280988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28713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3pPr>
      <a:lvl4pPr marL="1543050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4pPr>
      <a:lvl5pPr marL="19573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5pPr>
      <a:lvl6pPr marL="24145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6pPr>
      <a:lvl7pPr marL="28717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7pPr>
      <a:lvl8pPr marL="33289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8pPr>
      <a:lvl9pPr marL="37861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intel.com/en-us/articles/software-occlusion-culli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8.png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oleObject" Target="../embeddings/oleObject5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oleObject" Target="../embeddings/oleObject6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5352D298-0EB7-484B-A5F4-25D3B38B1D04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Datum</a:t>
            </a:r>
          </a:p>
        </p:txBody>
      </p:sp>
      <p:sp>
        <p:nvSpPr>
          <p:cNvPr id="2051" name="Fußzeilenplatzhalter 4">
            <a:extLst>
              <a:ext uri="{FF2B5EF4-FFF2-40B4-BE49-F238E27FC236}">
                <a16:creationId xmlns:a16="http://schemas.microsoft.com/office/drawing/2014/main" id="{11A8FA47-8D39-4E99-84CC-30984B949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Referent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3191D0FE-0FE8-4FAE-AE59-71880A4B1225}"/>
              </a:ext>
            </a:extLst>
          </p:cNvPr>
          <p:cNvSpPr txBox="1">
            <a:spLocks/>
          </p:cNvSpPr>
          <p:nvPr/>
        </p:nvSpPr>
        <p:spPr bwMode="auto">
          <a:xfrm>
            <a:off x="790575" y="6478588"/>
            <a:ext cx="3846513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0" rIns="90334" bIns="45167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pPr eaLnBrk="1" hangingPunct="1"/>
              <a:t>05.04.2019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1C67FE6E-CFE1-4697-892B-802BA312D6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/>
              <a:t>OpenGL-basiertes Software </a:t>
            </a:r>
            <a:r>
              <a:rPr lang="de-DE" dirty="0" err="1"/>
              <a:t>Occlusion</a:t>
            </a:r>
            <a:r>
              <a:rPr lang="de-DE" dirty="0"/>
              <a:t> </a:t>
            </a:r>
            <a:r>
              <a:rPr lang="de-DE" dirty="0" err="1"/>
              <a:t>Culling</a:t>
            </a:r>
            <a:r>
              <a:rPr lang="de-DE" dirty="0"/>
              <a:t> zur Beschleunigung des 3D-Renderings großer Datenmengen und komplexer Szenen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346E2ED3-C398-4A9E-B805-743A146F6A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318" y="2628900"/>
            <a:ext cx="8132763" cy="3183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38138" indent="-338138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Font typeface="Wingdings" panose="05000000000000000000" pitchFamily="2" charset="2"/>
              <a:buChar char="Ø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3425" indent="-280988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2pPr>
            <a:lvl3pPr marL="1128713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3pPr>
            <a:lvl4pPr marL="1543050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9573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5pPr>
            <a:lvl6pPr marL="24145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6pPr>
            <a:lvl7pPr marL="28717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7pPr>
            <a:lvl8pPr marL="33289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8pPr>
            <a:lvl9pPr marL="37861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buFont typeface="Wingdings" panose="05000000000000000000" pitchFamily="2" charset="2"/>
              <a:buNone/>
            </a:pPr>
            <a:r>
              <a:rPr lang="de-DE" altLang="en-US" sz="1800" kern="0">
                <a:solidFill>
                  <a:srgbClr val="808080"/>
                </a:solidFill>
              </a:rPr>
              <a:t>Projekt-INF</a:t>
            </a:r>
          </a:p>
          <a:p>
            <a:pPr algn="ctr">
              <a:buFont typeface="Wingdings" panose="05000000000000000000" pitchFamily="2" charset="2"/>
              <a:buNone/>
            </a:pPr>
            <a:endParaRPr lang="de-DE" altLang="en-US" sz="1800" kern="0">
              <a:solidFill>
                <a:srgbClr val="808080"/>
              </a:solidFill>
            </a:endParaRPr>
          </a:p>
          <a:p>
            <a:pPr algn="ctr">
              <a:buFont typeface="Wingdings" panose="05000000000000000000" pitchFamily="2" charset="2"/>
              <a:buNone/>
            </a:pPr>
            <a:endParaRPr lang="de-DE" altLang="en-US" sz="1800" kern="0">
              <a:solidFill>
                <a:srgbClr val="808080"/>
              </a:solidFill>
            </a:endParaRPr>
          </a:p>
          <a:p>
            <a:pPr algn="ctr">
              <a:buFont typeface="Wingdings" panose="05000000000000000000" pitchFamily="2" charset="2"/>
              <a:buNone/>
            </a:pPr>
            <a:r>
              <a:rPr lang="de-DE" altLang="en-US" sz="1800" kern="0">
                <a:solidFill>
                  <a:srgbClr val="808080"/>
                </a:solidFill>
              </a:rPr>
              <a:t>Dominik Sellenthin	Chrisitian Stegmaier</a:t>
            </a:r>
          </a:p>
          <a:p>
            <a:pPr algn="ctr">
              <a:buFont typeface="Wingdings" panose="05000000000000000000" pitchFamily="2" charset="2"/>
              <a:buNone/>
            </a:pPr>
            <a:endParaRPr lang="de-DE" altLang="en-US" sz="1800" kern="0">
              <a:solidFill>
                <a:srgbClr val="808080"/>
              </a:solidFill>
            </a:endParaRPr>
          </a:p>
          <a:p>
            <a:pPr algn="ctr">
              <a:buFont typeface="Wingdings" panose="05000000000000000000" pitchFamily="2" charset="2"/>
              <a:buNone/>
            </a:pPr>
            <a:endParaRPr lang="de-DE" altLang="en-US" sz="1800" kern="0">
              <a:solidFill>
                <a:srgbClr val="808080"/>
              </a:solidFill>
            </a:endParaRPr>
          </a:p>
          <a:p>
            <a:pPr algn="ctr">
              <a:buFont typeface="Wingdings" panose="05000000000000000000" pitchFamily="2" charset="2"/>
              <a:buNone/>
            </a:pPr>
            <a:r>
              <a:rPr lang="de-DE" altLang="en-US" sz="1800" kern="0">
                <a:solidFill>
                  <a:srgbClr val="808080"/>
                </a:solidFill>
              </a:rPr>
              <a:t>Betreuer: Dr. Guido Reina</a:t>
            </a:r>
          </a:p>
          <a:p>
            <a:pPr marL="0" indent="0" algn="ctr">
              <a:buClr>
                <a:schemeClr val="bg2"/>
              </a:buClr>
              <a:buFont typeface="Wingdings" panose="05000000000000000000" pitchFamily="2" charset="2"/>
              <a:buNone/>
            </a:pPr>
            <a:r>
              <a:rPr lang="de-DE" altLang="en-US" sz="1800" kern="0">
                <a:solidFill>
                  <a:srgbClr val="808080"/>
                </a:solidFill>
              </a:rPr>
              <a:t>                           Michael Becher, M. Sc.</a:t>
            </a:r>
          </a:p>
          <a:p>
            <a:pPr algn="ctr">
              <a:buClr>
                <a:schemeClr val="bg2"/>
              </a:buClr>
              <a:buFont typeface="Wingdings" panose="05000000000000000000" pitchFamily="2" charset="2"/>
              <a:buChar char="§"/>
            </a:pPr>
            <a:endParaRPr lang="de-DE" altLang="en-US" sz="1800" kern="0">
              <a:solidFill>
                <a:srgbClr val="808080"/>
              </a:solidFill>
            </a:endParaRPr>
          </a:p>
          <a:p>
            <a:pPr marL="0" indent="0" algn="ctr">
              <a:buClr>
                <a:schemeClr val="bg2"/>
              </a:buClr>
              <a:buFont typeface="Wingdings" panose="05000000000000000000" pitchFamily="2" charset="2"/>
              <a:buNone/>
            </a:pPr>
            <a:endParaRPr lang="de-DE" altLang="en-US" sz="1800" kern="0" dirty="0">
              <a:solidFill>
                <a:srgbClr val="808080"/>
              </a:solidFill>
            </a:endParaRPr>
          </a:p>
        </p:txBody>
      </p:sp>
      <p:graphicFrame>
        <p:nvGraphicFramePr>
          <p:cNvPr id="11" name="Objekt 10">
            <a:extLst>
              <a:ext uri="{FF2B5EF4-FFF2-40B4-BE49-F238E27FC236}">
                <a16:creationId xmlns:a16="http://schemas.microsoft.com/office/drawing/2014/main" id="{925459BF-EAC9-4CF4-A017-C3A139A2C1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8562043"/>
              </p:ext>
            </p:extLst>
          </p:nvPr>
        </p:nvGraphicFramePr>
        <p:xfrm>
          <a:off x="1620838" y="1260475"/>
          <a:ext cx="6480175" cy="4319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name="Acrobat Document" r:id="rId4" imgW="0" imgH="0" progId="AcroExch.Document.DC">
                  <p:embed/>
                </p:oleObj>
              </mc:Choice>
              <mc:Fallback>
                <p:oleObj name="Acrobat Document" r:id="rId4" imgW="0" imgH="0" progId="AcroExch.Document.DC">
                  <p:embed/>
                  <p:pic>
                    <p:nvPicPr>
                      <p:cNvPr id="6" name="Objekt 5"/>
                      <p:cNvPicPr/>
                      <p:nvPr/>
                    </p:nvPicPr>
                    <p:blipFill/>
                    <p:spPr>
                      <a:xfrm>
                        <a:off x="1620838" y="1260475"/>
                        <a:ext cx="6480175" cy="4319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8166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E2FE64B-F40F-415F-9005-C49F35F065D3}" type="datetime1">
              <a:rPr lang="de-DE" altLang="de-DE" sz="1400" smtClean="0">
                <a:solidFill>
                  <a:schemeClr val="bg2"/>
                </a:solidFill>
              </a:rPr>
              <a:t>05.04.2019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Qualität + unterschiedliche TB Auflösung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78A91BA-4B66-49BA-8CC6-10CF5FF24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700" y="1602000"/>
            <a:ext cx="4680000" cy="288446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06185E3-AE4E-466D-B101-EE3E0BA15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" y="1602000"/>
            <a:ext cx="4680000" cy="2884473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9EA3908A-A03C-4A07-A30D-20D62235C9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700" y="4479440"/>
            <a:ext cx="7920000" cy="164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22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33F6D72-545B-4D68-B147-1EED424FA64E}" type="datetime1">
              <a:rPr lang="de-DE" altLang="de-DE" sz="1400" smtClean="0">
                <a:solidFill>
                  <a:schemeClr val="bg2"/>
                </a:solidFill>
              </a:rPr>
              <a:t>05.04.2019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Qualität MOC vs. OOC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3BA1C6D-7570-4FAC-A928-6FF9F95F7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400" y="1602000"/>
            <a:ext cx="4680000" cy="288447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F51015A-C3DB-4DB0-9E30-196005874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" y="1602000"/>
            <a:ext cx="4680000" cy="288447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FF0BAB5-06AD-41B6-A708-8A4E56A319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5286" y="4494195"/>
            <a:ext cx="6796979" cy="164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19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BC927D8-A845-4181-BF7C-3889FBEB5A3B}" type="datetime1">
              <a:rPr lang="de-DE" altLang="de-DE" sz="1400" smtClean="0">
                <a:solidFill>
                  <a:schemeClr val="bg2"/>
                </a:solidFill>
              </a:rPr>
              <a:t>05.04.2019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Performance + unterschiedliche TB Auflösung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741DB0-ACC8-41FB-9DF5-ACBD33334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400" y="1602000"/>
            <a:ext cx="4680000" cy="288447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7AB64BC-87B0-441F-B1E4-686D93667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" y="1602000"/>
            <a:ext cx="4680000" cy="288447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004FEB2-7275-4EC8-98D6-FAADD0E310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400" y="4486470"/>
            <a:ext cx="8280000" cy="13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192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4EF26FD-C880-4545-8DBB-B1532EA33D68}" type="datetime1">
              <a:rPr lang="de-DE" altLang="de-DE" sz="1400" smtClean="0">
                <a:solidFill>
                  <a:schemeClr val="bg2"/>
                </a:solidFill>
              </a:rPr>
              <a:t>05.04.2019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</a:t>
            </a:r>
            <a:r>
              <a:rPr lang="de-DE" altLang="de-DE" sz="2200">
                <a:solidFill>
                  <a:srgbClr val="1F3A45"/>
                </a:solidFill>
                <a:ea typeface="ＭＳ Ｐゴシック" panose="020B0600070205080204" pitchFamily="34" charset="-128"/>
              </a:rPr>
              <a:t>Performance CPU </a:t>
            </a:r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vs. GPU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24B05E0-2223-442F-BB72-ED738C4D9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088" y="1602000"/>
            <a:ext cx="4680000" cy="288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716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05EDAB9-8AF5-4CB4-8DC9-ADFBF4E26E36}" type="datetime1">
              <a:rPr lang="de-DE" altLang="de-DE" sz="1400" smtClean="0">
                <a:solidFill>
                  <a:schemeClr val="bg2"/>
                </a:solidFill>
              </a:rPr>
              <a:t>05.04.2019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Fazit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 bwMode="auto">
          <a:xfrm>
            <a:off x="790575" y="1798638"/>
            <a:ext cx="8132763" cy="42465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1800" dirty="0">
                <a:solidFill>
                  <a:srgbClr val="808080"/>
                </a:solidFill>
              </a:rPr>
              <a:t>Mesa 3D ermöglicht eine zur GPU parallele OC Methode auf der CPU</a:t>
            </a:r>
          </a:p>
          <a:p>
            <a:pPr eaLnBrk="1" hangingPunct="1"/>
            <a:endParaRPr lang="de-DE" altLang="de-DE" sz="1800" dirty="0">
              <a:solidFill>
                <a:srgbClr val="808080"/>
              </a:solidFill>
            </a:endParaRPr>
          </a:p>
          <a:p>
            <a:pPr eaLnBrk="1" hangingPunct="1"/>
            <a:r>
              <a:rPr lang="de-DE" altLang="de-DE" sz="1800" dirty="0">
                <a:solidFill>
                  <a:srgbClr val="808080"/>
                </a:solidFill>
              </a:rPr>
              <a:t>Qualität von OOC ist gut</a:t>
            </a:r>
          </a:p>
          <a:p>
            <a:pPr eaLnBrk="1" hangingPunct="1"/>
            <a:endParaRPr lang="de-DE" altLang="de-DE" sz="1800" dirty="0">
              <a:solidFill>
                <a:srgbClr val="808080"/>
              </a:solidFill>
            </a:endParaRPr>
          </a:p>
          <a:p>
            <a:pPr eaLnBrk="1" hangingPunct="1"/>
            <a:r>
              <a:rPr lang="de-DE" altLang="de-DE" sz="1800" dirty="0">
                <a:solidFill>
                  <a:srgbClr val="808080"/>
                </a:solidFill>
              </a:rPr>
              <a:t>Performance ist sehr schlecht</a:t>
            </a:r>
          </a:p>
          <a:p>
            <a:pPr lvl="1"/>
            <a:r>
              <a:rPr lang="de-DE" altLang="de-DE" sz="1600" dirty="0">
                <a:solidFill>
                  <a:srgbClr val="808080"/>
                </a:solidFill>
              </a:rPr>
              <a:t>Hauptgrund: </a:t>
            </a:r>
            <a:r>
              <a:rPr lang="de-DE" altLang="de-DE" sz="1600" dirty="0" err="1">
                <a:solidFill>
                  <a:srgbClr val="808080"/>
                </a:solidFill>
              </a:rPr>
              <a:t>Occlusion</a:t>
            </a:r>
            <a:r>
              <a:rPr lang="de-DE" altLang="de-DE" sz="1600" dirty="0">
                <a:solidFill>
                  <a:srgbClr val="808080"/>
                </a:solidFill>
              </a:rPr>
              <a:t> </a:t>
            </a:r>
            <a:r>
              <a:rPr lang="de-DE" altLang="de-DE" sz="1600" dirty="0" err="1">
                <a:solidFill>
                  <a:srgbClr val="808080"/>
                </a:solidFill>
              </a:rPr>
              <a:t>Queries</a:t>
            </a:r>
            <a:endParaRPr lang="de-DE" altLang="de-DE" sz="1600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397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B93C4C9-6490-457B-853F-CF65AD09A9F7}" type="datetime1">
              <a:rPr lang="de-DE" altLang="de-DE" sz="1400" smtClean="0">
                <a:solidFill>
                  <a:schemeClr val="bg2"/>
                </a:solidFill>
              </a:rPr>
              <a:t>05.04.2019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Future Work: </a:t>
            </a:r>
            <a:r>
              <a:rPr lang="de-DE" altLang="de-DE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Occludee</a:t>
            </a:r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Pakete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 bwMode="auto">
          <a:xfrm>
            <a:off x="790575" y="1798638"/>
            <a:ext cx="8132763" cy="42465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1800" dirty="0">
                <a:solidFill>
                  <a:srgbClr val="808080"/>
                </a:solidFill>
              </a:rPr>
              <a:t>Bisher: Je Objekt eine </a:t>
            </a:r>
            <a:r>
              <a:rPr lang="de-DE" altLang="de-DE" sz="1800" dirty="0" err="1">
                <a:solidFill>
                  <a:srgbClr val="808080"/>
                </a:solidFill>
              </a:rPr>
              <a:t>Occlusion</a:t>
            </a:r>
            <a:r>
              <a:rPr lang="de-DE" altLang="de-DE" sz="1800" dirty="0">
                <a:solidFill>
                  <a:srgbClr val="808080"/>
                </a:solidFill>
              </a:rPr>
              <a:t> Query</a:t>
            </a:r>
          </a:p>
          <a:p>
            <a:pPr lvl="1"/>
            <a:r>
              <a:rPr lang="de-DE" altLang="de-DE" sz="1600" dirty="0">
                <a:solidFill>
                  <a:srgbClr val="808080"/>
                </a:solidFill>
              </a:rPr>
              <a:t>schlechte Performance</a:t>
            </a:r>
          </a:p>
          <a:p>
            <a:r>
              <a:rPr lang="de-DE" altLang="de-DE" sz="1800" dirty="0">
                <a:solidFill>
                  <a:srgbClr val="808080"/>
                </a:solidFill>
              </a:rPr>
              <a:t>Ansatz: Eine </a:t>
            </a:r>
            <a:r>
              <a:rPr lang="de-DE" altLang="de-DE" sz="1800" dirty="0" err="1">
                <a:solidFill>
                  <a:srgbClr val="808080"/>
                </a:solidFill>
              </a:rPr>
              <a:t>Occlusion</a:t>
            </a:r>
            <a:r>
              <a:rPr lang="de-DE" altLang="de-DE" sz="1800" dirty="0">
                <a:solidFill>
                  <a:srgbClr val="808080"/>
                </a:solidFill>
              </a:rPr>
              <a:t> Query für mehrere Objekte</a:t>
            </a:r>
          </a:p>
          <a:p>
            <a:pPr lvl="1"/>
            <a:r>
              <a:rPr lang="de-DE" altLang="de-DE" sz="1600" dirty="0">
                <a:solidFill>
                  <a:srgbClr val="808080"/>
                </a:solidFill>
              </a:rPr>
              <a:t>Anzahl der </a:t>
            </a:r>
            <a:r>
              <a:rPr lang="de-DE" altLang="de-DE" sz="1600" dirty="0" err="1">
                <a:solidFill>
                  <a:srgbClr val="808080"/>
                </a:solidFill>
              </a:rPr>
              <a:t>Queries</a:t>
            </a:r>
            <a:r>
              <a:rPr lang="de-DE" altLang="de-DE" sz="1600" dirty="0">
                <a:solidFill>
                  <a:srgbClr val="808080"/>
                </a:solidFill>
              </a:rPr>
              <a:t> wird verringert</a:t>
            </a:r>
          </a:p>
          <a:p>
            <a:endParaRPr lang="de-DE" altLang="de-DE" sz="1800" dirty="0">
              <a:solidFill>
                <a:srgbClr val="808080"/>
              </a:solidFill>
            </a:endParaRPr>
          </a:p>
          <a:p>
            <a:pPr marL="0" indent="0">
              <a:buNone/>
            </a:pPr>
            <a:r>
              <a:rPr lang="de-DE" altLang="de-DE" sz="1800" dirty="0">
                <a:solidFill>
                  <a:srgbClr val="808080"/>
                </a:solidFill>
              </a:rPr>
              <a:t>1) </a:t>
            </a:r>
            <a:r>
              <a:rPr lang="de-DE" altLang="de-DE" sz="1800" dirty="0" err="1">
                <a:solidFill>
                  <a:srgbClr val="808080"/>
                </a:solidFill>
              </a:rPr>
              <a:t>Occludees</a:t>
            </a:r>
            <a:r>
              <a:rPr lang="de-DE" altLang="de-DE" sz="1800" dirty="0">
                <a:solidFill>
                  <a:srgbClr val="808080"/>
                </a:solidFill>
              </a:rPr>
              <a:t> zusammenfassen</a:t>
            </a:r>
          </a:p>
          <a:p>
            <a:pPr marL="0" indent="0">
              <a:buNone/>
            </a:pPr>
            <a:r>
              <a:rPr lang="de-DE" altLang="de-DE" sz="1800" dirty="0">
                <a:solidFill>
                  <a:srgbClr val="808080"/>
                </a:solidFill>
              </a:rPr>
              <a:t>2) Ist ein </a:t>
            </a:r>
            <a:r>
              <a:rPr lang="de-DE" altLang="de-DE" sz="1800" dirty="0" err="1">
                <a:solidFill>
                  <a:srgbClr val="808080"/>
                </a:solidFill>
              </a:rPr>
              <a:t>Occludee</a:t>
            </a:r>
            <a:r>
              <a:rPr lang="de-DE" altLang="de-DE" sz="1800" dirty="0">
                <a:solidFill>
                  <a:srgbClr val="808080"/>
                </a:solidFill>
              </a:rPr>
              <a:t> sichtbar, wird das ganze Paket gerendert</a:t>
            </a:r>
          </a:p>
          <a:p>
            <a:endParaRPr lang="de-DE" altLang="de-DE" sz="1800" dirty="0">
              <a:solidFill>
                <a:srgbClr val="808080"/>
              </a:solidFill>
            </a:endParaRPr>
          </a:p>
          <a:p>
            <a:r>
              <a:rPr lang="de-DE" altLang="de-DE" sz="1800" dirty="0">
                <a:solidFill>
                  <a:srgbClr val="808080"/>
                </a:solidFill>
              </a:rPr>
              <a:t>Für gute Ergebnisse müssen die Pakete sinnvoll gewählt werden</a:t>
            </a:r>
          </a:p>
          <a:p>
            <a:r>
              <a:rPr lang="de-DE" altLang="de-DE" sz="1800" dirty="0">
                <a:solidFill>
                  <a:srgbClr val="808080"/>
                </a:solidFill>
              </a:rPr>
              <a:t>Sinnvoll = nah beieinander</a:t>
            </a:r>
          </a:p>
        </p:txBody>
      </p:sp>
    </p:spTree>
    <p:extLst>
      <p:ext uri="{BB962C8B-B14F-4D97-AF65-F5344CB8AC3E}">
        <p14:creationId xmlns:p14="http://schemas.microsoft.com/office/powerpoint/2010/main" val="3173055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B93C4C9-6490-457B-853F-CF65AD09A9F7}" type="datetime1">
              <a:rPr lang="de-DE" altLang="de-DE" sz="1400" smtClean="0">
                <a:solidFill>
                  <a:schemeClr val="bg2"/>
                </a:solidFill>
              </a:rPr>
              <a:t>05.04.2019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Literatur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 bwMode="auto">
          <a:xfrm>
            <a:off x="790575" y="1798638"/>
            <a:ext cx="8132763" cy="42465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sz="1200" dirty="0"/>
              <a:t>[1] J. Bittner, M. Wimmer, H. </a:t>
            </a:r>
            <a:r>
              <a:rPr lang="de-DE" sz="1200" dirty="0" err="1"/>
              <a:t>Piringer</a:t>
            </a:r>
            <a:r>
              <a:rPr lang="de-DE" sz="1200" dirty="0"/>
              <a:t>, and W. </a:t>
            </a:r>
            <a:r>
              <a:rPr lang="de-DE" sz="1200" dirty="0" err="1"/>
              <a:t>Purgathofer</a:t>
            </a:r>
            <a:r>
              <a:rPr lang="de-DE" sz="1200" dirty="0"/>
              <a:t>. </a:t>
            </a:r>
            <a:r>
              <a:rPr lang="de-DE" sz="1200" dirty="0" err="1"/>
              <a:t>Coherent</a:t>
            </a:r>
            <a:r>
              <a:rPr lang="de-DE" sz="1200" dirty="0"/>
              <a:t> </a:t>
            </a:r>
            <a:r>
              <a:rPr lang="de-DE" sz="1200" dirty="0" err="1"/>
              <a:t>hierarchical</a:t>
            </a:r>
            <a:r>
              <a:rPr lang="de-DE" sz="1200" dirty="0"/>
              <a:t> </a:t>
            </a:r>
            <a:r>
              <a:rPr lang="en-US" sz="1200" dirty="0"/>
              <a:t>culling: Hardware occlusion queries made useful. In Computer </a:t>
            </a:r>
            <a:r>
              <a:rPr lang="de-DE" sz="1200" dirty="0"/>
              <a:t>Graphics Forum, </a:t>
            </a:r>
            <a:r>
              <a:rPr lang="de-DE" sz="1200" dirty="0" err="1"/>
              <a:t>volume</a:t>
            </a:r>
            <a:r>
              <a:rPr lang="de-DE" sz="1200" dirty="0"/>
              <a:t> 23, </a:t>
            </a:r>
            <a:r>
              <a:rPr lang="de-DE" sz="1200" dirty="0" err="1"/>
              <a:t>pages</a:t>
            </a:r>
            <a:r>
              <a:rPr lang="de-DE" sz="1200" dirty="0"/>
              <a:t> 615–624. Wiley Online Library, 2004.</a:t>
            </a:r>
          </a:p>
          <a:p>
            <a:endParaRPr lang="de-DE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[2] C. </a:t>
            </a:r>
            <a:r>
              <a:rPr lang="de-DE" sz="1200" dirty="0" err="1"/>
              <a:t>Chandrasekaran</a:t>
            </a:r>
            <a:r>
              <a:rPr lang="de-DE" sz="1200" dirty="0"/>
              <a:t>, D. </a:t>
            </a:r>
            <a:r>
              <a:rPr lang="de-DE" sz="1200" dirty="0" err="1"/>
              <a:t>Mcnabb</a:t>
            </a:r>
            <a:r>
              <a:rPr lang="de-DE" sz="1200" dirty="0"/>
              <a:t>, K. Kiefer, M. </a:t>
            </a:r>
            <a:r>
              <a:rPr lang="de-DE" sz="1200" dirty="0" err="1"/>
              <a:t>Fauconneau</a:t>
            </a:r>
            <a:r>
              <a:rPr lang="de-DE" sz="1200" dirty="0"/>
              <a:t>, and F. Giesen. Software </a:t>
            </a:r>
            <a:r>
              <a:rPr lang="de-DE" sz="1200" dirty="0" err="1"/>
              <a:t>occlusion</a:t>
            </a:r>
            <a:r>
              <a:rPr lang="de-DE" sz="1200" dirty="0"/>
              <a:t> </a:t>
            </a:r>
            <a:r>
              <a:rPr lang="de-DE" sz="1200" dirty="0" err="1"/>
              <a:t>culling</a:t>
            </a:r>
            <a:r>
              <a:rPr lang="de-DE" sz="1200" dirty="0"/>
              <a:t>. </a:t>
            </a:r>
            <a:r>
              <a:rPr lang="de-DE" sz="1200" dirty="0">
                <a:hlinkClick r:id="rId3"/>
              </a:rPr>
              <a:t>https://software.intel.com/en-us/articles/software-occlusion-culling</a:t>
            </a:r>
            <a:r>
              <a:rPr lang="de-DE" sz="1200" dirty="0"/>
              <a:t>, 2013-2016.</a:t>
            </a:r>
          </a:p>
          <a:p>
            <a:endParaRPr lang="de-DE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[3] </a:t>
            </a:r>
            <a:r>
              <a:rPr lang="en-US" sz="1200" dirty="0"/>
              <a:t>D. Cohen-Or, Y. L. </a:t>
            </a:r>
            <a:r>
              <a:rPr lang="en-US" sz="1200" dirty="0" err="1"/>
              <a:t>Chrysanthou</a:t>
            </a:r>
            <a:r>
              <a:rPr lang="en-US" sz="1200" dirty="0"/>
              <a:t>, C. T. Silva, and F. Durand. A survey of visibility for walkthrough applications. IEEE Transactions on Visualization and Computer Graphics, 9(3):412–431, 2003.</a:t>
            </a:r>
          </a:p>
          <a:p>
            <a:endParaRPr lang="en-US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[4] </a:t>
            </a:r>
            <a:r>
              <a:rPr lang="en-US" sz="1200" dirty="0"/>
              <a:t>N. Greene, M. </a:t>
            </a:r>
            <a:r>
              <a:rPr lang="en-US" sz="1200" dirty="0" err="1"/>
              <a:t>Kass</a:t>
            </a:r>
            <a:r>
              <a:rPr lang="en-US" sz="1200" dirty="0"/>
              <a:t>, and G. Miller. Hierarchical </a:t>
            </a:r>
            <a:r>
              <a:rPr lang="en-US" sz="1200" dirty="0" err="1"/>
              <a:t>z-buffer</a:t>
            </a:r>
            <a:r>
              <a:rPr lang="en-US" sz="1200" dirty="0"/>
              <a:t> visibility. In Proceedings of the 20th annual conference on Computer graphics and interactive </a:t>
            </a:r>
            <a:r>
              <a:rPr lang="fr-FR" sz="1200" dirty="0"/>
              <a:t>techniques, pages 231–238. ACM, 1993.</a:t>
            </a:r>
          </a:p>
          <a:p>
            <a:endParaRPr lang="fr-FR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[5] J. </a:t>
            </a:r>
            <a:r>
              <a:rPr lang="de-DE" sz="1200" dirty="0" err="1"/>
              <a:t>Hasselgren</a:t>
            </a:r>
            <a:r>
              <a:rPr lang="de-DE" sz="1200" dirty="0"/>
              <a:t>, M. Andersson, and T. </a:t>
            </a:r>
            <a:r>
              <a:rPr lang="de-DE" sz="1200" dirty="0" err="1"/>
              <a:t>Akenine</a:t>
            </a:r>
            <a:r>
              <a:rPr lang="de-DE" sz="1200" dirty="0"/>
              <a:t>-Möller. </a:t>
            </a:r>
            <a:r>
              <a:rPr lang="de-DE" sz="1200" dirty="0" err="1"/>
              <a:t>Masked</a:t>
            </a:r>
            <a:r>
              <a:rPr lang="de-DE" sz="1200" dirty="0"/>
              <a:t> Software </a:t>
            </a:r>
            <a:r>
              <a:rPr lang="en-US" sz="1200" dirty="0"/>
              <a:t>Occlusion Culling. In U. </a:t>
            </a:r>
            <a:r>
              <a:rPr lang="en-US" sz="1200" dirty="0" err="1"/>
              <a:t>Assarsson</a:t>
            </a:r>
            <a:r>
              <a:rPr lang="en-US" sz="1200" dirty="0"/>
              <a:t> and W. Hunt, editors, </a:t>
            </a:r>
            <a:r>
              <a:rPr lang="en-US" sz="1200" dirty="0" err="1"/>
              <a:t>Eurographics</a:t>
            </a:r>
            <a:r>
              <a:rPr lang="en-US" sz="1200" dirty="0"/>
              <a:t>/ACM SIGGRAPH Symposium on High Performance Graphics. The </a:t>
            </a:r>
            <a:r>
              <a:rPr lang="en-US" sz="1200" dirty="0" err="1"/>
              <a:t>Eurographics</a:t>
            </a:r>
            <a:r>
              <a:rPr lang="en-US" sz="1200" dirty="0"/>
              <a:t> </a:t>
            </a:r>
            <a:r>
              <a:rPr lang="de-DE" sz="1200" dirty="0" err="1"/>
              <a:t>Association</a:t>
            </a:r>
            <a:r>
              <a:rPr lang="de-DE" sz="1200" dirty="0"/>
              <a:t>, 2016.</a:t>
            </a:r>
            <a:endParaRPr lang="de-DE" altLang="de-DE" sz="1200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004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de-DE" dirty="0"/>
            </a:br>
            <a:r>
              <a:rPr lang="de-DE" dirty="0"/>
              <a:t>TODO		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Doppeltes </a:t>
            </a:r>
            <a:r>
              <a:rPr lang="de-DE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</a:t>
            </a:r>
            <a:r>
              <a:rPr lang="de-DE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 </a:t>
            </a:r>
            <a:r>
              <a:rPr lang="de-DE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queries</a:t>
            </a:r>
            <a:r>
              <a:rPr lang="de-DE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gut wie keine </a:t>
            </a:r>
            <a:r>
              <a:rPr lang="de-DE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performanceverbesserung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Mesa3d erwähnen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4136F3-F489-4CBD-8600-F3AE8F02AAF7}" type="datetime1">
              <a:rPr lang="de-DE" smtClean="0"/>
              <a:t>05.04.2019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3188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5352D298-0EB7-484B-A5F4-25D3B38B1D04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Datum</a:t>
            </a:r>
          </a:p>
        </p:txBody>
      </p:sp>
      <p:sp>
        <p:nvSpPr>
          <p:cNvPr id="2051" name="Fußzeilenplatzhalter 4">
            <a:extLst>
              <a:ext uri="{FF2B5EF4-FFF2-40B4-BE49-F238E27FC236}">
                <a16:creationId xmlns:a16="http://schemas.microsoft.com/office/drawing/2014/main" id="{11A8FA47-8D39-4E99-84CC-30984B949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Referent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74CB6CC-7D37-4F80-A969-C4AC862833B7}"/>
              </a:ext>
            </a:extLst>
          </p:cNvPr>
          <p:cNvSpPr txBox="1">
            <a:spLocks/>
          </p:cNvSpPr>
          <p:nvPr/>
        </p:nvSpPr>
        <p:spPr bwMode="auto">
          <a:xfrm>
            <a:off x="790575" y="6478588"/>
            <a:ext cx="3846513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0" rIns="90334" bIns="45167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pPr eaLnBrk="1" hangingPunct="1"/>
              <a:t>05.04.2019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8A60DBE9-F865-49B5-AEEA-5341B859B8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Motivation</a:t>
            </a:r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9D619DC-A70D-471D-9101-5EDAD194F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318" y="2628900"/>
            <a:ext cx="8132763" cy="3183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38138" indent="-338138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Font typeface="Wingdings" panose="05000000000000000000" pitchFamily="2" charset="2"/>
              <a:buChar char="Ø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3425" indent="-280988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2pPr>
            <a:lvl3pPr marL="1128713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3pPr>
            <a:lvl4pPr marL="1543050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9573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5pPr>
            <a:lvl6pPr marL="24145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6pPr>
            <a:lvl7pPr marL="28717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7pPr>
            <a:lvl8pPr marL="33289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8pPr>
            <a:lvl9pPr marL="37861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Mehr dynamische Szenen</a:t>
            </a: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PSM schwierig zu verwenden</a:t>
            </a: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  <a:sym typeface="Wingdings" panose="05000000000000000000" pitchFamily="2" charset="2"/>
              </a:rPr>
              <a:t> Occlusion Culling</a:t>
            </a: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  <a:sym typeface="Wingdings" panose="05000000000000000000" pitchFamily="2" charset="2"/>
              </a:rPr>
              <a:t>Finde Objekte, die nicht gerendert </a:t>
            </a:r>
          </a:p>
          <a:p>
            <a:pPr marL="0" indent="0">
              <a:buClr>
                <a:schemeClr val="bg2"/>
              </a:buClr>
              <a:buFont typeface="Wingdings" panose="05000000000000000000" pitchFamily="2" charset="2"/>
              <a:buNone/>
            </a:pPr>
            <a:r>
              <a:rPr lang="de-DE" altLang="en-US" sz="1800" kern="0">
                <a:solidFill>
                  <a:srgbClr val="808080"/>
                </a:solidFill>
                <a:sym typeface="Wingdings" panose="05000000000000000000" pitchFamily="2" charset="2"/>
              </a:rPr>
              <a:t>     werden sollen</a:t>
            </a:r>
            <a:endParaRPr lang="de-DE" altLang="en-US" sz="1800" kern="0">
              <a:solidFill>
                <a:srgbClr val="808080"/>
              </a:solidFill>
            </a:endParaRP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Ungenutzte CPU</a:t>
            </a:r>
          </a:p>
          <a:p>
            <a:pPr>
              <a:buClr>
                <a:schemeClr val="bg2"/>
              </a:buClr>
            </a:pPr>
            <a:endParaRPr lang="de-DE" altLang="en-US" sz="1800" kern="0" dirty="0">
              <a:solidFill>
                <a:srgbClr val="808080"/>
              </a:solidFill>
            </a:endParaRPr>
          </a:p>
        </p:txBody>
      </p:sp>
      <p:graphicFrame>
        <p:nvGraphicFramePr>
          <p:cNvPr id="7" name="Objekt 6">
            <a:extLst>
              <a:ext uri="{FF2B5EF4-FFF2-40B4-BE49-F238E27FC236}">
                <a16:creationId xmlns:a16="http://schemas.microsoft.com/office/drawing/2014/main" id="{BD70BC06-F8FD-422A-9ADB-ACAD785CEC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4473926"/>
              </p:ext>
            </p:extLst>
          </p:nvPr>
        </p:nvGraphicFramePr>
        <p:xfrm>
          <a:off x="1620838" y="1260475"/>
          <a:ext cx="6480175" cy="4319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name="Acrobat Document" r:id="rId4" imgW="0" imgH="0" progId="AcroExch.Document.DC">
                  <p:embed/>
                </p:oleObj>
              </mc:Choice>
              <mc:Fallback>
                <p:oleObj name="Acrobat Document" r:id="rId4" imgW="0" imgH="0" progId="AcroExch.Document.DC">
                  <p:embed/>
                  <p:pic>
                    <p:nvPicPr>
                      <p:cNvPr id="6" name="Objekt 5"/>
                      <p:cNvPicPr/>
                      <p:nvPr/>
                    </p:nvPicPr>
                    <p:blipFill/>
                    <p:spPr>
                      <a:xfrm>
                        <a:off x="1620838" y="1260475"/>
                        <a:ext cx="6480175" cy="4319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E51FE552-0D91-472D-B3DB-6D84317C1FE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6021" y="4220766"/>
            <a:ext cx="4056221" cy="253513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134DA12-3064-4F2A-911F-4981ACE6DF3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6022" y="1685628"/>
            <a:ext cx="4056220" cy="253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973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5352D298-0EB7-484B-A5F4-25D3B38B1D04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Datum</a:t>
            </a:r>
          </a:p>
        </p:txBody>
      </p:sp>
      <p:sp>
        <p:nvSpPr>
          <p:cNvPr id="2051" name="Fußzeilenplatzhalter 4">
            <a:extLst>
              <a:ext uri="{FF2B5EF4-FFF2-40B4-BE49-F238E27FC236}">
                <a16:creationId xmlns:a16="http://schemas.microsoft.com/office/drawing/2014/main" id="{11A8FA47-8D39-4E99-84CC-30984B949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Referent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B953F5-DE19-41EF-B4D3-E9922285D2B7}"/>
              </a:ext>
            </a:extLst>
          </p:cNvPr>
          <p:cNvSpPr txBox="1">
            <a:spLocks/>
          </p:cNvSpPr>
          <p:nvPr/>
        </p:nvSpPr>
        <p:spPr bwMode="auto">
          <a:xfrm>
            <a:off x="790575" y="6478588"/>
            <a:ext cx="3846513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0" rIns="90334" bIns="45167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pPr eaLnBrk="1" hangingPunct="1"/>
              <a:t>05.04.2019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6243571A-587D-4BED-9E79-6E7EA5DD8C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Related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Work</a:t>
            </a:r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918AC6DF-4AF4-4E1B-B74E-EF294D3F76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318" y="2628900"/>
            <a:ext cx="8132763" cy="3183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38138" indent="-338138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Font typeface="Wingdings" panose="05000000000000000000" pitchFamily="2" charset="2"/>
              <a:buChar char="Ø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3425" indent="-280988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2pPr>
            <a:lvl3pPr marL="1128713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3pPr>
            <a:lvl4pPr marL="1543050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9573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5pPr>
            <a:lvl6pPr marL="24145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6pPr>
            <a:lvl7pPr marL="28717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7pPr>
            <a:lvl8pPr marL="33289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8pPr>
            <a:lvl9pPr marL="37861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Intels Software Occlusion Culling Framework</a:t>
            </a: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Scalar</a:t>
            </a: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SSE - Streaming SIMD Extension</a:t>
            </a: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AVX – Advanced Vector Extensions</a:t>
            </a: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Masked AVX</a:t>
            </a: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(Alle sowohl Single als auch Multithreaded)</a:t>
            </a:r>
            <a:endParaRPr lang="de-DE" altLang="en-US" sz="1800" kern="0" dirty="0">
              <a:solidFill>
                <a:srgbClr val="808080"/>
              </a:solidFill>
            </a:endParaRPr>
          </a:p>
        </p:txBody>
      </p:sp>
      <p:graphicFrame>
        <p:nvGraphicFramePr>
          <p:cNvPr id="7" name="Objekt 6">
            <a:extLst>
              <a:ext uri="{FF2B5EF4-FFF2-40B4-BE49-F238E27FC236}">
                <a16:creationId xmlns:a16="http://schemas.microsoft.com/office/drawing/2014/main" id="{578B44F3-28B6-4335-BB0B-C34B908473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5441265"/>
              </p:ext>
            </p:extLst>
          </p:nvPr>
        </p:nvGraphicFramePr>
        <p:xfrm>
          <a:off x="1620838" y="1260475"/>
          <a:ext cx="6480175" cy="4319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name="Acrobat Document" r:id="rId4" imgW="0" imgH="0" progId="AcroExch.Document.DC">
                  <p:embed/>
                </p:oleObj>
              </mc:Choice>
              <mc:Fallback>
                <p:oleObj name="Acrobat Document" r:id="rId4" imgW="0" imgH="0" progId="AcroExch.Document.DC">
                  <p:embed/>
                  <p:pic>
                    <p:nvPicPr>
                      <p:cNvPr id="6" name="Objekt 5"/>
                      <p:cNvPicPr/>
                      <p:nvPr/>
                    </p:nvPicPr>
                    <p:blipFill/>
                    <p:spPr>
                      <a:xfrm>
                        <a:off x="1620838" y="1260475"/>
                        <a:ext cx="6480175" cy="4319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5417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5352D298-0EB7-484B-A5F4-25D3B38B1D04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Datum</a:t>
            </a:r>
          </a:p>
        </p:txBody>
      </p:sp>
      <p:sp>
        <p:nvSpPr>
          <p:cNvPr id="2051" name="Fußzeilenplatzhalter 4">
            <a:extLst>
              <a:ext uri="{FF2B5EF4-FFF2-40B4-BE49-F238E27FC236}">
                <a16:creationId xmlns:a16="http://schemas.microsoft.com/office/drawing/2014/main" id="{11A8FA47-8D39-4E99-84CC-30984B949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Referent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39F75FC-F538-4586-A769-F24CEF496F54}"/>
              </a:ext>
            </a:extLst>
          </p:cNvPr>
          <p:cNvSpPr txBox="1">
            <a:spLocks/>
          </p:cNvSpPr>
          <p:nvPr/>
        </p:nvSpPr>
        <p:spPr bwMode="auto">
          <a:xfrm>
            <a:off x="790575" y="6478588"/>
            <a:ext cx="3846513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0" rIns="90334" bIns="45167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pPr eaLnBrk="1" hangingPunct="1"/>
              <a:t>05.04.2019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23FD532-AB40-4440-BF0F-973F8A5493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Masked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AVX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6E8CEE7-D940-4CC8-A1E6-AED92C382F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318" y="2628900"/>
            <a:ext cx="8132763" cy="3183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38138" indent="-338138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Font typeface="Wingdings" panose="05000000000000000000" pitchFamily="2" charset="2"/>
              <a:buChar char="Ø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3425" indent="-280988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2pPr>
            <a:lvl3pPr marL="1128713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3pPr>
            <a:lvl4pPr marL="1543050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9573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5pPr>
            <a:lvl6pPr marL="24145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6pPr>
            <a:lvl7pPr marL="28717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7pPr>
            <a:lvl8pPr marL="33289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8pPr>
            <a:lvl9pPr marL="37861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Arbeitet mit abgewandeltem hierarchischem Z-Buffer (HiZ)</a:t>
            </a: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Arbeitsebene und Referenzebene</a:t>
            </a: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8 SIMD-lanes formen 32x8 Kachel</a:t>
            </a:r>
          </a:p>
          <a:p>
            <a:pPr>
              <a:buClr>
                <a:schemeClr val="bg2"/>
              </a:buClr>
            </a:pPr>
            <a:r>
              <a:rPr lang="de-DE" altLang="en-US" sz="1800" kern="0">
                <a:solidFill>
                  <a:srgbClr val="808080"/>
                </a:solidFill>
              </a:rPr>
              <a:t>SIMD-lane als 8x4 Kachel</a:t>
            </a:r>
            <a:endParaRPr lang="de-DE" altLang="en-US" sz="1800" kern="0" dirty="0">
              <a:solidFill>
                <a:srgbClr val="808080"/>
              </a:solidFill>
            </a:endParaRPr>
          </a:p>
        </p:txBody>
      </p:sp>
      <p:graphicFrame>
        <p:nvGraphicFramePr>
          <p:cNvPr id="7" name="Objekt 6">
            <a:extLst>
              <a:ext uri="{FF2B5EF4-FFF2-40B4-BE49-F238E27FC236}">
                <a16:creationId xmlns:a16="http://schemas.microsoft.com/office/drawing/2014/main" id="{06219D1F-FC33-49F3-A4EA-FD2715B2702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20838" y="1260475"/>
          <a:ext cx="6480175" cy="4319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" name="Acrobat Document" r:id="rId4" imgW="0" imgH="0" progId="AcroExch.Document.DC">
                  <p:embed/>
                </p:oleObj>
              </mc:Choice>
              <mc:Fallback>
                <p:oleObj name="Acrobat Document" r:id="rId4" imgW="0" imgH="0" progId="AcroExch.Document.DC">
                  <p:embed/>
                  <p:pic>
                    <p:nvPicPr>
                      <p:cNvPr id="6" name="Objekt 5"/>
                      <p:cNvPicPr/>
                      <p:nvPr/>
                    </p:nvPicPr>
                    <p:blipFill/>
                    <p:spPr>
                      <a:xfrm>
                        <a:off x="1620838" y="1260475"/>
                        <a:ext cx="6480175" cy="4319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2CC2791E-5F69-475C-A03D-1B7583A0891F}"/>
              </a:ext>
            </a:extLst>
          </p:cNvPr>
          <p:cNvGrpSpPr/>
          <p:nvPr/>
        </p:nvGrpSpPr>
        <p:grpSpPr>
          <a:xfrm>
            <a:off x="2546349" y="4199182"/>
            <a:ext cx="4838700" cy="2011088"/>
            <a:chOff x="2437606" y="4292458"/>
            <a:chExt cx="4838700" cy="2011088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99C91F47-6390-4632-9593-C18BCA671A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3481" y="4292458"/>
              <a:ext cx="4806950" cy="1694481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A338DE32-D051-4748-983E-917B1D3F7A7C}"/>
                </a:ext>
              </a:extLst>
            </p:cNvPr>
            <p:cNvSpPr txBox="1"/>
            <p:nvPr/>
          </p:nvSpPr>
          <p:spPr>
            <a:xfrm>
              <a:off x="2437606" y="6041936"/>
              <a:ext cx="48387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100" dirty="0" err="1">
                  <a:latin typeface="+mn-lt"/>
                </a:rPr>
                <a:t>Masked</a:t>
              </a:r>
              <a:r>
                <a:rPr lang="de-DE" sz="1100" dirty="0">
                  <a:latin typeface="+mn-lt"/>
                </a:rPr>
                <a:t> Software </a:t>
              </a:r>
              <a:r>
                <a:rPr lang="de-DE" sz="1100" dirty="0" err="1">
                  <a:latin typeface="+mn-lt"/>
                </a:rPr>
                <a:t>Occlusion</a:t>
              </a:r>
              <a:r>
                <a:rPr lang="de-DE" sz="1100" dirty="0">
                  <a:latin typeface="+mn-lt"/>
                </a:rPr>
                <a:t> </a:t>
              </a:r>
              <a:r>
                <a:rPr lang="de-DE" sz="1100" dirty="0" err="1">
                  <a:latin typeface="+mn-lt"/>
                </a:rPr>
                <a:t>Culling</a:t>
              </a:r>
              <a:r>
                <a:rPr lang="de-DE" sz="1100" dirty="0">
                  <a:latin typeface="+mn-lt"/>
                </a:rPr>
                <a:t> [1]</a:t>
              </a:r>
              <a:endParaRPr lang="en-US" sz="1100" dirty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6742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5352D298-0EB7-484B-A5F4-25D3B38B1D04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Datum</a:t>
            </a:r>
          </a:p>
        </p:txBody>
      </p:sp>
      <p:sp>
        <p:nvSpPr>
          <p:cNvPr id="2051" name="Fußzeilenplatzhalter 4">
            <a:extLst>
              <a:ext uri="{FF2B5EF4-FFF2-40B4-BE49-F238E27FC236}">
                <a16:creationId xmlns:a16="http://schemas.microsoft.com/office/drawing/2014/main" id="{11A8FA47-8D39-4E99-84CC-30984B949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Referent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BE12D-594E-4798-8D21-7F676D0BC233}"/>
              </a:ext>
            </a:extLst>
          </p:cNvPr>
          <p:cNvSpPr/>
          <p:nvPr/>
        </p:nvSpPr>
        <p:spPr>
          <a:xfrm>
            <a:off x="2430463" y="972652"/>
            <a:ext cx="4860925" cy="489364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Voraussetzung: Unterteilung </a:t>
            </a:r>
            <a:r>
              <a:rPr lang="de-DE" dirty="0" err="1"/>
              <a:t>Occluder</a:t>
            </a:r>
            <a:r>
              <a:rPr lang="de-DE" dirty="0"/>
              <a:t>/</a:t>
            </a:r>
            <a:r>
              <a:rPr lang="de-DE" dirty="0" err="1"/>
              <a:t>Occludee</a:t>
            </a:r>
            <a:endParaRPr lang="de-DE" dirty="0"/>
          </a:p>
          <a:p>
            <a:pPr marL="400050" indent="-342900"/>
            <a:r>
              <a:rPr lang="de-DE" dirty="0"/>
              <a:t>Ablauf:</a:t>
            </a:r>
          </a:p>
          <a:p>
            <a:pPr marL="795337" lvl="1" indent="-342900"/>
            <a:r>
              <a:rPr lang="de-DE" dirty="0" err="1"/>
              <a:t>Occluder</a:t>
            </a:r>
            <a:r>
              <a:rPr lang="de-DE" dirty="0"/>
              <a:t>:</a:t>
            </a:r>
          </a:p>
          <a:p>
            <a:pPr marL="1190625" lvl="2" indent="-342900"/>
            <a:r>
              <a:rPr lang="de-DE" dirty="0" err="1"/>
              <a:t>Frustum</a:t>
            </a:r>
            <a:r>
              <a:rPr lang="de-DE" dirty="0"/>
              <a:t> </a:t>
            </a:r>
            <a:r>
              <a:rPr lang="de-DE" dirty="0" err="1"/>
              <a:t>Culling</a:t>
            </a:r>
            <a:endParaRPr lang="de-DE" dirty="0"/>
          </a:p>
          <a:p>
            <a:pPr marL="1190625" lvl="2" indent="-342900"/>
            <a:r>
              <a:rPr lang="de-DE" dirty="0"/>
              <a:t>Tiefenpuffer-</a:t>
            </a:r>
            <a:r>
              <a:rPr lang="de-DE" dirty="0" err="1"/>
              <a:t>Rasterisierung</a:t>
            </a:r>
            <a:endParaRPr lang="de-DE" dirty="0"/>
          </a:p>
          <a:p>
            <a:pPr marL="795337" lvl="1" indent="-342900"/>
            <a:r>
              <a:rPr lang="de-DE" dirty="0" err="1"/>
              <a:t>Occludee</a:t>
            </a:r>
            <a:r>
              <a:rPr lang="de-DE" dirty="0"/>
              <a:t>:</a:t>
            </a:r>
          </a:p>
          <a:p>
            <a:pPr marL="1190625" lvl="2" indent="-342900"/>
            <a:r>
              <a:rPr lang="de-DE" dirty="0" err="1"/>
              <a:t>Frustum</a:t>
            </a:r>
            <a:r>
              <a:rPr lang="de-DE" dirty="0"/>
              <a:t> </a:t>
            </a:r>
            <a:r>
              <a:rPr lang="de-DE" dirty="0" err="1"/>
              <a:t>Culling</a:t>
            </a:r>
            <a:endParaRPr lang="de-DE" dirty="0"/>
          </a:p>
          <a:p>
            <a:pPr marL="1190625" lvl="2" indent="-342900"/>
            <a:r>
              <a:rPr lang="de-DE" dirty="0" err="1"/>
              <a:t>Occlusion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  <a:p>
            <a:pPr marL="795337" lvl="1" indent="-342900"/>
            <a:r>
              <a:rPr lang="de-DE" dirty="0"/>
              <a:t>Ergebnisweiterleitung an </a:t>
            </a:r>
            <a:r>
              <a:rPr lang="de-DE" dirty="0" err="1"/>
              <a:t>Renderroutine</a:t>
            </a:r>
            <a:endParaRPr lang="de-DE" dirty="0"/>
          </a:p>
          <a:p>
            <a:pPr marL="452437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22213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5352D298-0EB7-484B-A5F4-25D3B38B1D04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Datum</a:t>
            </a:r>
          </a:p>
        </p:txBody>
      </p:sp>
      <p:sp>
        <p:nvSpPr>
          <p:cNvPr id="2051" name="Fußzeilenplatzhalter 4">
            <a:extLst>
              <a:ext uri="{FF2B5EF4-FFF2-40B4-BE49-F238E27FC236}">
                <a16:creationId xmlns:a16="http://schemas.microsoft.com/office/drawing/2014/main" id="{11A8FA47-8D39-4E99-84CC-30984B949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Referent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DB80137-9C07-475E-B51E-30776DBBDD27}"/>
              </a:ext>
            </a:extLst>
          </p:cNvPr>
          <p:cNvSpPr txBox="1">
            <a:spLocks/>
          </p:cNvSpPr>
          <p:nvPr/>
        </p:nvSpPr>
        <p:spPr bwMode="auto">
          <a:xfrm>
            <a:off x="790575" y="6478588"/>
            <a:ext cx="3846513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0" rIns="90334" bIns="45167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pPr eaLnBrk="1" hangingPunct="1"/>
              <a:t>05.04.2019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F659EBF1-ACC3-4FCE-881D-A334DD8F8C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EAE3AD9-5CAE-4454-9CDB-B53CE93490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358" y="1726983"/>
            <a:ext cx="4516945" cy="375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38138" indent="-338138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Font typeface="Wingdings" panose="05000000000000000000" pitchFamily="2" charset="2"/>
              <a:buChar char="Ø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3425" indent="-280988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2pPr>
            <a:lvl3pPr marL="1128713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3pPr>
            <a:lvl4pPr marL="1543050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9573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5pPr>
            <a:lvl6pPr marL="24145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6pPr>
            <a:lvl7pPr marL="28717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7pPr>
            <a:lvl8pPr marL="33289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8pPr>
            <a:lvl9pPr marL="3786188" indent="-225425" algn="l" defTabSz="903288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5F5F5F"/>
              </a:buClr>
              <a:buChar char="–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Clr>
                <a:schemeClr val="bg2"/>
              </a:buClr>
              <a:buFont typeface="Wingdings" panose="05000000000000000000" pitchFamily="2" charset="2"/>
              <a:buNone/>
            </a:pPr>
            <a:endParaRPr lang="de-DE" altLang="en-US" sz="1800" kern="0">
              <a:solidFill>
                <a:srgbClr val="808080"/>
              </a:solidFill>
            </a:endParaRPr>
          </a:p>
          <a:p>
            <a:pPr marL="0" indent="0" algn="ctr">
              <a:buClr>
                <a:schemeClr val="bg2"/>
              </a:buClr>
              <a:buFont typeface="Wingdings" panose="05000000000000000000" pitchFamily="2" charset="2"/>
              <a:buNone/>
            </a:pPr>
            <a:endParaRPr lang="de-DE" altLang="en-US" sz="1800" kern="0" dirty="0">
              <a:solidFill>
                <a:srgbClr val="808080"/>
              </a:solidFill>
            </a:endParaRPr>
          </a:p>
        </p:txBody>
      </p:sp>
      <p:graphicFrame>
        <p:nvGraphicFramePr>
          <p:cNvPr id="7" name="Objekt 6">
            <a:extLst>
              <a:ext uri="{FF2B5EF4-FFF2-40B4-BE49-F238E27FC236}">
                <a16:creationId xmlns:a16="http://schemas.microsoft.com/office/drawing/2014/main" id="{86D85E8C-462A-434F-AE41-03B28AEC40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5627848"/>
              </p:ext>
            </p:extLst>
          </p:nvPr>
        </p:nvGraphicFramePr>
        <p:xfrm>
          <a:off x="1620838" y="1260475"/>
          <a:ext cx="6480175" cy="4319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" name="Acrobat Document" r:id="rId4" imgW="0" imgH="0" progId="AcroExch.Document.DC">
                  <p:embed/>
                </p:oleObj>
              </mc:Choice>
              <mc:Fallback>
                <p:oleObj name="Acrobat Document" r:id="rId4" imgW="0" imgH="0" progId="AcroExch.Document.DC">
                  <p:embed/>
                  <p:pic>
                    <p:nvPicPr>
                      <p:cNvPr id="6" name="Objekt 5"/>
                      <p:cNvPicPr/>
                      <p:nvPr/>
                    </p:nvPicPr>
                    <p:blipFill/>
                    <p:spPr>
                      <a:xfrm>
                        <a:off x="1620838" y="1260475"/>
                        <a:ext cx="6480175" cy="4319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8D2C6BDC-14C9-44D1-8E17-27D6EBD1E28C}"/>
              </a:ext>
            </a:extLst>
          </p:cNvPr>
          <p:cNvGrpSpPr/>
          <p:nvPr/>
        </p:nvGrpSpPr>
        <p:grpSpPr>
          <a:xfrm>
            <a:off x="5115465" y="2628742"/>
            <a:ext cx="4516946" cy="3183891"/>
            <a:chOff x="5115465" y="2628742"/>
            <a:chExt cx="4516946" cy="3183891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6BCD38E0-F80F-45CF-8D0B-B04BC06E3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5466" y="2989542"/>
              <a:ext cx="4516945" cy="2823091"/>
            </a:xfrm>
            <a:prstGeom prst="rect">
              <a:avLst/>
            </a:prstGeom>
          </p:spPr>
        </p:pic>
        <p:sp>
          <p:nvSpPr>
            <p:cNvPr id="10" name="Rectangle 13">
              <a:extLst>
                <a:ext uri="{FF2B5EF4-FFF2-40B4-BE49-F238E27FC236}">
                  <a16:creationId xmlns:a16="http://schemas.microsoft.com/office/drawing/2014/main" id="{22D345D0-C03F-49C9-B023-4BC48AB9DA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15465" y="2628742"/>
              <a:ext cx="4516945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r>
                <a:rPr lang="de-DE" altLang="en-US" sz="1800" kern="0" dirty="0">
                  <a:solidFill>
                    <a:srgbClr val="808080"/>
                  </a:solidFill>
                </a:rPr>
                <a:t>        </a:t>
              </a:r>
              <a:r>
                <a:rPr lang="de-DE" altLang="en-US" sz="1800" kern="0" dirty="0" err="1">
                  <a:solidFill>
                    <a:srgbClr val="808080"/>
                  </a:solidFill>
                </a:rPr>
                <a:t>Occludee</a:t>
              </a:r>
              <a:r>
                <a:rPr lang="de-DE" altLang="en-US" sz="1800" kern="0" dirty="0">
                  <a:solidFill>
                    <a:srgbClr val="808080"/>
                  </a:solidFill>
                </a:rPr>
                <a:t>, kleine Objekte		</a:t>
              </a:r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293E09C3-04E2-48A2-B2EB-AC5645DB0CFE}"/>
              </a:ext>
            </a:extLst>
          </p:cNvPr>
          <p:cNvGrpSpPr/>
          <p:nvPr/>
        </p:nvGrpSpPr>
        <p:grpSpPr>
          <a:xfrm>
            <a:off x="598519" y="2628742"/>
            <a:ext cx="4516947" cy="3183890"/>
            <a:chOff x="598519" y="2628742"/>
            <a:chExt cx="4516947" cy="3183890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E7960E43-4E4F-43C0-9083-B8119083C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522" y="2989542"/>
              <a:ext cx="4516944" cy="2823090"/>
            </a:xfrm>
            <a:prstGeom prst="rect">
              <a:avLst/>
            </a:prstGeom>
          </p:spPr>
        </p:pic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754842A4-9728-45D2-9187-8F54CABA56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8519" y="2628742"/>
              <a:ext cx="4516945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r>
                <a:rPr lang="de-DE" altLang="en-US" sz="1800" kern="0" dirty="0">
                  <a:solidFill>
                    <a:srgbClr val="808080"/>
                  </a:solidFill>
                </a:rPr>
                <a:t>        </a:t>
              </a:r>
              <a:r>
                <a:rPr lang="de-DE" altLang="en-US" sz="1800" kern="0" dirty="0" err="1">
                  <a:solidFill>
                    <a:srgbClr val="808080"/>
                  </a:solidFill>
                </a:rPr>
                <a:t>Occluder</a:t>
              </a:r>
              <a:r>
                <a:rPr lang="de-DE" altLang="en-US" sz="1800" kern="0" dirty="0">
                  <a:solidFill>
                    <a:srgbClr val="808080"/>
                  </a:solidFill>
                </a:rPr>
                <a:t>, große Objekte	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416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5352D298-0EB7-484B-A5F4-25D3B38B1D04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Datum</a:t>
            </a:r>
          </a:p>
        </p:txBody>
      </p:sp>
      <p:sp>
        <p:nvSpPr>
          <p:cNvPr id="2051" name="Fußzeilenplatzhalter 4">
            <a:extLst>
              <a:ext uri="{FF2B5EF4-FFF2-40B4-BE49-F238E27FC236}">
                <a16:creationId xmlns:a16="http://schemas.microsoft.com/office/drawing/2014/main" id="{11A8FA47-8D39-4E99-84CC-30984B949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de-DE" sz="1400">
                <a:solidFill>
                  <a:schemeClr val="bg2"/>
                </a:solidFill>
              </a:rPr>
              <a:t>Referent</a:t>
            </a:r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9F47A6C2-6079-4208-B8A5-B26021A057A2}"/>
              </a:ext>
            </a:extLst>
          </p:cNvPr>
          <p:cNvSpPr txBox="1">
            <a:spLocks/>
          </p:cNvSpPr>
          <p:nvPr/>
        </p:nvSpPr>
        <p:spPr bwMode="auto">
          <a:xfrm>
            <a:off x="790575" y="6478588"/>
            <a:ext cx="3846513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0" rIns="90334" bIns="45167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03288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03288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pPr eaLnBrk="1" hangingPunct="1"/>
              <a:t>05.04.2019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56CE1488-5562-47C7-832A-D378735A4E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Tiefenpuffer-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Rasterisierung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graphicFrame>
        <p:nvGraphicFramePr>
          <p:cNvPr id="7" name="Objekt 6">
            <a:extLst>
              <a:ext uri="{FF2B5EF4-FFF2-40B4-BE49-F238E27FC236}">
                <a16:creationId xmlns:a16="http://schemas.microsoft.com/office/drawing/2014/main" id="{7DA3EFC7-61E0-4634-9172-2C851A5A1C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20838" y="1260475"/>
          <a:ext cx="6480175" cy="4319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" name="Acrobat Document" r:id="rId4" imgW="0" imgH="0" progId="AcroExch.Document.DC">
                  <p:embed/>
                </p:oleObj>
              </mc:Choice>
              <mc:Fallback>
                <p:oleObj name="Acrobat Document" r:id="rId4" imgW="0" imgH="0" progId="AcroExch.Document.DC">
                  <p:embed/>
                  <p:pic>
                    <p:nvPicPr>
                      <p:cNvPr id="6" name="Objekt 5"/>
                      <p:cNvPicPr/>
                      <p:nvPr/>
                    </p:nvPicPr>
                    <p:blipFill/>
                    <p:spPr>
                      <a:xfrm>
                        <a:off x="1620838" y="1260475"/>
                        <a:ext cx="6480175" cy="4319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E94014-E815-43AD-B02E-D8B9D17FA5E6}"/>
              </a:ext>
            </a:extLst>
          </p:cNvPr>
          <p:cNvGrpSpPr/>
          <p:nvPr/>
        </p:nvGrpSpPr>
        <p:grpSpPr>
          <a:xfrm>
            <a:off x="394970" y="3010060"/>
            <a:ext cx="9217657" cy="2880519"/>
            <a:chOff x="356871" y="2998868"/>
            <a:chExt cx="9217657" cy="2880519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ED8E142D-38E0-4065-83FA-416B1BCE0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871" y="2998868"/>
              <a:ext cx="4608828" cy="2880518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4EF4E3CF-CFD7-4E15-B3E0-D7625159F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65698" y="2998868"/>
              <a:ext cx="4608830" cy="2880519"/>
            </a:xfrm>
            <a:prstGeom prst="rect">
              <a:avLst/>
            </a:prstGeom>
          </p:spPr>
        </p:pic>
      </p:grpSp>
      <p:sp>
        <p:nvSpPr>
          <p:cNvPr id="11" name="Inhaltsplatzhalter 7">
            <a:extLst>
              <a:ext uri="{FF2B5EF4-FFF2-40B4-BE49-F238E27FC236}">
                <a16:creationId xmlns:a16="http://schemas.microsoft.com/office/drawing/2014/main" id="{76B7E855-539A-409D-978D-38AB1F492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775" y="1595438"/>
            <a:ext cx="8750300" cy="4514850"/>
          </a:xfrm>
        </p:spPr>
        <p:txBody>
          <a:bodyPr/>
          <a:lstStyle/>
          <a:p>
            <a:r>
              <a:rPr lang="de-DE" dirty="0" err="1"/>
              <a:t>Renderingdurchlauf</a:t>
            </a:r>
            <a:r>
              <a:rPr lang="de-DE" dirty="0"/>
              <a:t> mit </a:t>
            </a:r>
            <a:r>
              <a:rPr lang="de-DE" dirty="0" err="1"/>
              <a:t>Occludermenge</a:t>
            </a:r>
            <a:endParaRPr lang="de-DE" dirty="0"/>
          </a:p>
          <a:p>
            <a:r>
              <a:rPr lang="de-DE" dirty="0"/>
              <a:t>Tiefenpuffer wird beschrieben</a:t>
            </a:r>
          </a:p>
          <a:p>
            <a:r>
              <a:rPr lang="de-DE" dirty="0"/>
              <a:t>Farbpuffer wird nicht beschrieben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161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03634A2-FD35-43D0-9A50-3DABF985AD4D}" type="datetime1">
              <a:rPr lang="de-DE" altLang="de-DE" sz="1400" smtClean="0">
                <a:solidFill>
                  <a:schemeClr val="bg2"/>
                </a:solidFill>
              </a:rPr>
              <a:t>05.04.2019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SOC-Framework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 bwMode="auto">
          <a:xfrm>
            <a:off x="790575" y="1798638"/>
            <a:ext cx="8132763" cy="42465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1800" dirty="0">
                <a:solidFill>
                  <a:srgbClr val="808080"/>
                </a:solidFill>
              </a:rPr>
              <a:t>Zur Messung aller Ergebnisse dient das Intel SOC-Framework</a:t>
            </a:r>
          </a:p>
          <a:p>
            <a:pPr eaLnBrk="1" hangingPunct="1"/>
            <a:endParaRPr lang="de-DE" altLang="de-DE" sz="1800" dirty="0">
              <a:solidFill>
                <a:srgbClr val="808080"/>
              </a:solidFill>
            </a:endParaRPr>
          </a:p>
          <a:p>
            <a:pPr eaLnBrk="1" hangingPunct="1"/>
            <a:r>
              <a:rPr lang="de-DE" altLang="de-DE" sz="1800" dirty="0">
                <a:solidFill>
                  <a:srgbClr val="808080"/>
                </a:solidFill>
              </a:rPr>
              <a:t>Testszene:</a:t>
            </a:r>
          </a:p>
          <a:p>
            <a:pPr lvl="1"/>
            <a:r>
              <a:rPr lang="de-DE" altLang="de-DE" sz="1600" dirty="0">
                <a:solidFill>
                  <a:srgbClr val="808080"/>
                </a:solidFill>
              </a:rPr>
              <a:t>115 </a:t>
            </a:r>
            <a:r>
              <a:rPr lang="de-DE" altLang="de-DE" sz="1600" dirty="0" err="1">
                <a:solidFill>
                  <a:srgbClr val="808080"/>
                </a:solidFill>
              </a:rPr>
              <a:t>Occluder</a:t>
            </a:r>
            <a:r>
              <a:rPr lang="de-DE" altLang="de-DE" sz="1600" dirty="0">
                <a:solidFill>
                  <a:srgbClr val="808080"/>
                </a:solidFill>
              </a:rPr>
              <a:t> 	=&gt; ~48.700 Dreiecke</a:t>
            </a:r>
          </a:p>
          <a:p>
            <a:pPr lvl="1"/>
            <a:r>
              <a:rPr lang="de-DE" altLang="de-DE" sz="1600" dirty="0">
                <a:solidFill>
                  <a:srgbClr val="808080"/>
                </a:solidFill>
              </a:rPr>
              <a:t>27.025 </a:t>
            </a:r>
            <a:r>
              <a:rPr lang="de-DE" altLang="de-DE" sz="1600" dirty="0" err="1">
                <a:solidFill>
                  <a:srgbClr val="808080"/>
                </a:solidFill>
              </a:rPr>
              <a:t>Occludees</a:t>
            </a:r>
            <a:r>
              <a:rPr lang="de-DE" altLang="de-DE" sz="1600" dirty="0">
                <a:solidFill>
                  <a:srgbClr val="808080"/>
                </a:solidFill>
              </a:rPr>
              <a:t> 	=&gt; ~1.923.000 Dreiecke</a:t>
            </a:r>
          </a:p>
          <a:p>
            <a:pPr eaLnBrk="1" hangingPunct="1"/>
            <a:endParaRPr lang="de-DE" altLang="de-DE" sz="1800" dirty="0">
              <a:solidFill>
                <a:srgbClr val="808080"/>
              </a:solidFill>
            </a:endParaRPr>
          </a:p>
          <a:p>
            <a:pPr eaLnBrk="1" hangingPunct="1"/>
            <a:r>
              <a:rPr lang="de-DE" altLang="de-DE" sz="1800" dirty="0">
                <a:solidFill>
                  <a:srgbClr val="808080"/>
                </a:solidFill>
              </a:rPr>
              <a:t>Tiefenpuffer Auflösung: 1920x1080</a:t>
            </a:r>
          </a:p>
          <a:p>
            <a:pPr eaLnBrk="1" hangingPunct="1"/>
            <a:endParaRPr lang="de-DE" altLang="de-DE" sz="1800" dirty="0">
              <a:solidFill>
                <a:srgbClr val="808080"/>
              </a:solidFill>
            </a:endParaRPr>
          </a:p>
          <a:p>
            <a:pPr eaLnBrk="1" hangingPunct="1"/>
            <a:r>
              <a:rPr lang="de-DE" altLang="de-DE" sz="1800" dirty="0">
                <a:solidFill>
                  <a:srgbClr val="808080"/>
                </a:solidFill>
              </a:rPr>
              <a:t>Kamerafahrt über 100 Frames</a:t>
            </a:r>
          </a:p>
        </p:txBody>
      </p:sp>
    </p:spTree>
    <p:extLst>
      <p:ext uri="{BB962C8B-B14F-4D97-AF65-F5344CB8AC3E}">
        <p14:creationId xmlns:p14="http://schemas.microsoft.com/office/powerpoint/2010/main" val="3309355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6A91F64-75E0-4FAF-8935-1D4C91FE2745}" type="datetime1">
              <a:rPr lang="de-DE" altLang="de-DE" sz="1400" smtClean="0">
                <a:solidFill>
                  <a:schemeClr val="bg2"/>
                </a:solidFill>
              </a:rPr>
              <a:t>05.04.2019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0575" y="1042988"/>
            <a:ext cx="8132763" cy="755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Kamerafahrt</a:t>
            </a:r>
          </a:p>
        </p:txBody>
      </p:sp>
      <p:pic>
        <p:nvPicPr>
          <p:cNvPr id="4" name="2FC6E77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337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0575" y="1553528"/>
            <a:ext cx="8478751" cy="476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95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pt-Vorlage-NATIONAL-">
  <a:themeElements>
    <a:clrScheme name="Ppt-Vorlage-NATIONAL-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Ppt-Vorlage-NATIONAL-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32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32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Vorlage-NATIONAL-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-Vorlage-NATIONAL-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UniStgtVISDE</Template>
  <TotalTime>0</TotalTime>
  <Words>558</Words>
  <Application>Microsoft Office PowerPoint</Application>
  <PresentationFormat>Benutzerdefiniert</PresentationFormat>
  <Paragraphs>138</Paragraphs>
  <Slides>17</Slides>
  <Notes>16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4" baseType="lpstr">
      <vt:lpstr>Arial</vt:lpstr>
      <vt:lpstr>Wingdings</vt:lpstr>
      <vt:lpstr>Wingdings 3</vt:lpstr>
      <vt:lpstr>ＭＳ Ｐゴシック</vt:lpstr>
      <vt:lpstr>Times New Roman</vt:lpstr>
      <vt:lpstr>Ppt-Vorlage-NATIONAL-</vt:lpstr>
      <vt:lpstr>Acrobat Document</vt:lpstr>
      <vt:lpstr>OpenGL-basiertes Software Occlusion Culling zur Beschleunigung des 3D-Renderings großer Datenmengen und komplexer Szenen</vt:lpstr>
      <vt:lpstr>Motivation</vt:lpstr>
      <vt:lpstr>Related Work</vt:lpstr>
      <vt:lpstr>Masked AVX Occlusion Culling</vt:lpstr>
      <vt:lpstr>PowerPoint-Präsentation</vt:lpstr>
      <vt:lpstr>Occlusion Culling</vt:lpstr>
      <vt:lpstr>Tiefenpuffer-Rasterisierung</vt:lpstr>
      <vt:lpstr>Ergebnisse: SOC-Framework</vt:lpstr>
      <vt:lpstr>Ergebnisse: Kamerafahrt</vt:lpstr>
      <vt:lpstr>Ergebnisse: Qualität + unterschiedliche TB Auflösung</vt:lpstr>
      <vt:lpstr>Ergebnisse: Qualität MOC vs. OOC</vt:lpstr>
      <vt:lpstr>Ergebnisse: Performance + unterschiedliche TB Auflösung</vt:lpstr>
      <vt:lpstr>Ergebnisse: Performance CPU vs. GPU</vt:lpstr>
      <vt:lpstr>Fazit</vt:lpstr>
      <vt:lpstr>Future Work: Occludee Pakete</vt:lpstr>
      <vt:lpstr>Literatur</vt:lpstr>
      <vt:lpstr> TODO  </vt:lpstr>
    </vt:vector>
  </TitlesOfParts>
  <Company>Universität Stuttgart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Arial 22 pt, fett</dc:title>
  <dc:subject/>
  <dc:creator>Christian Stegmaier</dc:creator>
  <cp:lastModifiedBy>Christian Stegmaier</cp:lastModifiedBy>
  <cp:revision>3</cp:revision>
  <dcterms:created xsi:type="dcterms:W3CDTF">2019-04-05T12:14:09Z</dcterms:created>
  <dcterms:modified xsi:type="dcterms:W3CDTF">2019-04-05T12:17:31Z</dcterms:modified>
</cp:coreProperties>
</file>

<file path=docProps/thumbnail.jpeg>
</file>